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sldIdLst>
    <p:sldId id="256" r:id="rId2"/>
    <p:sldId id="263" r:id="rId3"/>
    <p:sldId id="258" r:id="rId4"/>
    <p:sldId id="260" r:id="rId5"/>
    <p:sldId id="259" r:id="rId6"/>
    <p:sldId id="261" r:id="rId7"/>
    <p:sldId id="264" r:id="rId8"/>
    <p:sldId id="265" r:id="rId9"/>
    <p:sldId id="266" r:id="rId10"/>
    <p:sldId id="257"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35BEBA-E4CF-4EB7-BC6B-FFC39C30FAE9}" type="datetimeFigureOut">
              <a:rPr lang="en-US" smtClean="0"/>
              <a:t>8/19/2019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CE43A8-23AC-4AE7-AE0D-4DE17E9FB35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CE43A8-23AC-4AE7-AE0D-4DE17E9FB35C}"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CDA0A4-0830-4A40-A7BC-81FBD84731B8}"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DA0A4-0830-4A40-A7BC-81FBD84731B8}"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DA0A4-0830-4A40-A7BC-81FBD84731B8}"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DA0A4-0830-4A40-A7BC-81FBD84731B8}"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DA0A4-0830-4A40-A7BC-81FBD84731B8}"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CDA0A4-0830-4A40-A7BC-81FBD84731B8}"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CDA0A4-0830-4A40-A7BC-81FBD84731B8}" type="datetimeFigureOut">
              <a:rPr lang="en-US" smtClean="0"/>
              <a:t>8/19/2019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CDA0A4-0830-4A40-A7BC-81FBD84731B8}" type="datetimeFigureOut">
              <a:rPr lang="en-US" smtClean="0"/>
              <a:t>8/19/2019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DA0A4-0830-4A40-A7BC-81FBD84731B8}" type="datetimeFigureOut">
              <a:rPr lang="en-US" smtClean="0"/>
              <a:t>8/19/2019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DA0A4-0830-4A40-A7BC-81FBD84731B8}"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DA0A4-0830-4A40-A7BC-81FBD84731B8}"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E09EE-80BD-4FB0-91A7-0FD79DF4F9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DA0A4-0830-4A40-A7BC-81FBD84731B8}" type="datetimeFigureOut">
              <a:rPr lang="en-US" smtClean="0"/>
              <a:t>8/19/2019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E09EE-80BD-4FB0-91A7-0FD79DF4F9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772400" cy="1470025"/>
          </a:xfrm>
        </p:spPr>
        <p:txBody>
          <a:bodyPr/>
          <a:lstStyle/>
          <a:p>
            <a:r>
              <a:rPr lang="en-US" dirty="0" smtClean="0"/>
              <a:t>P-BLOCK ELEMENTS</a:t>
            </a:r>
            <a:endParaRPr lang="en-US" dirty="0"/>
          </a:p>
        </p:txBody>
      </p:sp>
      <p:sp>
        <p:nvSpPr>
          <p:cNvPr id="3" name="Subtitle 2"/>
          <p:cNvSpPr>
            <a:spLocks noGrp="1"/>
          </p:cNvSpPr>
          <p:nvPr>
            <p:ph type="subTitle" idx="1"/>
          </p:nvPr>
        </p:nvSpPr>
        <p:spPr/>
        <p:txBody>
          <a:bodyPr/>
          <a:lstStyle/>
          <a:p>
            <a:endParaRPr lang="en-US" dirty="0"/>
          </a:p>
        </p:txBody>
      </p:sp>
      <p:pic>
        <p:nvPicPr>
          <p:cNvPr id="1027" name="Picture 3"/>
          <p:cNvPicPr>
            <a:picLocks noChangeAspect="1" noChangeArrowheads="1"/>
          </p:cNvPicPr>
          <p:nvPr/>
        </p:nvPicPr>
        <p:blipFill>
          <a:blip r:embed="rId2"/>
          <a:srcRect/>
          <a:stretch>
            <a:fillRect/>
          </a:stretch>
        </p:blipFill>
        <p:spPr bwMode="auto">
          <a:xfrm>
            <a:off x="1752600" y="1981200"/>
            <a:ext cx="5562600" cy="375475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a:t>
            </a:r>
            <a:r>
              <a:rPr lang="en-US" baseline="30000" dirty="0" smtClean="0"/>
              <a:t>TH</a:t>
            </a:r>
            <a:r>
              <a:rPr lang="en-US" dirty="0" smtClean="0"/>
              <a:t> GROUP ELEMENTS</a:t>
            </a:r>
            <a:endParaRPr lang="en-US" dirty="0"/>
          </a:p>
        </p:txBody>
      </p:sp>
      <p:pic>
        <p:nvPicPr>
          <p:cNvPr id="2050" name="Picture 2" descr="C:\Users\sns\Desktop\word-image-57.png"/>
          <p:cNvPicPr>
            <a:picLocks noGrp="1" noChangeAspect="1" noChangeArrowheads="1"/>
          </p:cNvPicPr>
          <p:nvPr>
            <p:ph idx="1"/>
          </p:nvPr>
        </p:nvPicPr>
        <p:blipFill>
          <a:blip r:embed="rId2"/>
          <a:srcRect/>
          <a:stretch>
            <a:fillRect/>
          </a:stretch>
        </p:blipFill>
        <p:spPr bwMode="auto">
          <a:xfrm>
            <a:off x="740202" y="1524000"/>
            <a:ext cx="7250382" cy="4953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1">
              <a:lumMod val="50000"/>
            </a:schemeClr>
          </a:solidFill>
        </p:spPr>
        <p:txBody>
          <a:bodyPr>
            <a:normAutofit/>
          </a:bodyPr>
          <a:lstStyle/>
          <a:p>
            <a:r>
              <a:rPr lang="en-US" sz="3600" dirty="0" smtClean="0"/>
              <a:t>CHEMICAL PROPERTIES OF 16 TH GROUP</a:t>
            </a:r>
            <a:endParaRPr lang="en-US" sz="3600" dirty="0"/>
          </a:p>
        </p:txBody>
      </p:sp>
      <p:sp>
        <p:nvSpPr>
          <p:cNvPr id="3" name="Content Placeholder 2"/>
          <p:cNvSpPr>
            <a:spLocks noGrp="1"/>
          </p:cNvSpPr>
          <p:nvPr>
            <p:ph idx="1"/>
          </p:nvPr>
        </p:nvSpPr>
        <p:spPr>
          <a:solidFill>
            <a:schemeClr val="tx1">
              <a:lumMod val="50000"/>
              <a:lumOff val="50000"/>
            </a:schemeClr>
          </a:solidFill>
        </p:spPr>
        <p:txBody>
          <a:bodyPr>
            <a:normAutofit fontScale="92500" lnSpcReduction="10000"/>
          </a:bodyPr>
          <a:lstStyle/>
          <a:p>
            <a:r>
              <a:rPr lang="en-US" b="1" dirty="0"/>
              <a:t>Oxidation States</a:t>
            </a:r>
            <a:endParaRPr lang="en-US" dirty="0"/>
          </a:p>
          <a:p>
            <a:r>
              <a:rPr lang="en-US" dirty="0"/>
              <a:t>The group 16 elements have a configuration of ns</a:t>
            </a:r>
            <a:r>
              <a:rPr lang="en-US" baseline="30000" dirty="0"/>
              <a:t>2</a:t>
            </a:r>
            <a:r>
              <a:rPr lang="en-US" dirty="0"/>
              <a:t> np</a:t>
            </a:r>
            <a:r>
              <a:rPr lang="en-US" baseline="30000" dirty="0"/>
              <a:t>4 </a:t>
            </a:r>
            <a:r>
              <a:rPr lang="en-US" dirty="0"/>
              <a:t>in their outer shell, they may accomplish noble gas configuration either by the gain of two electrons, framing M</a:t>
            </a:r>
            <a:r>
              <a:rPr lang="en-US" baseline="30000" dirty="0"/>
              <a:t>-2</a:t>
            </a:r>
            <a:r>
              <a:rPr lang="en-US" dirty="0"/>
              <a:t>, or by sharing two electrons, in this manner shaping two covalent bonds. Thus, these elements indicate both negative and positive oxidation states. The regular oxidation states showed by the elements of group 16 incorporate -2, +2, +4, and + 6.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6626" name="Picture 2"/>
          <p:cNvPicPr>
            <a:picLocks noGrp="1" noChangeAspect="1" noChangeArrowheads="1"/>
          </p:cNvPicPr>
          <p:nvPr>
            <p:ph idx="1"/>
          </p:nvPr>
        </p:nvPicPr>
        <p:blipFill>
          <a:blip r:embed="rId2"/>
          <a:srcRect/>
          <a:stretch>
            <a:fillRect/>
          </a:stretch>
        </p:blipFill>
        <p:spPr bwMode="auto">
          <a:xfrm>
            <a:off x="647700" y="304800"/>
            <a:ext cx="7848600" cy="61722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OXIDATION STATE OF OXYGEN</a:t>
            </a:r>
            <a:endParaRPr lang="en-US" dirty="0"/>
          </a:p>
        </p:txBody>
      </p:sp>
      <p:sp>
        <p:nvSpPr>
          <p:cNvPr id="3" name="Content Placeholder 2"/>
          <p:cNvSpPr>
            <a:spLocks noGrp="1"/>
          </p:cNvSpPr>
          <p:nvPr>
            <p:ph idx="1"/>
          </p:nvPr>
        </p:nvSpPr>
        <p:spPr/>
        <p:txBody>
          <a:bodyPr>
            <a:normAutofit fontScale="70000" lnSpcReduction="20000"/>
          </a:bodyPr>
          <a:lstStyle/>
          <a:p>
            <a:r>
              <a:rPr lang="en-US" dirty="0"/>
              <a:t>Oxygen shows high electro negativity. In all its metal oxides oxygen demonstrates a negative oxidation state of - 2. Despite - 2 oxidation states, oxygen illustrates - 1 oxidation state in peroxides and - 1/2 oxidation state in </a:t>
            </a:r>
            <a:r>
              <a:rPr lang="en-US" dirty="0" err="1" smtClean="0"/>
              <a:t>superoxides</a:t>
            </a:r>
            <a:r>
              <a:rPr lang="en-US" dirty="0" smtClean="0"/>
              <a:t>.</a:t>
            </a:r>
            <a:endParaRPr lang="en-US" dirty="0"/>
          </a:p>
          <a:p>
            <a:r>
              <a:rPr lang="en-US" dirty="0"/>
              <a:t>Oxygen shows positive oxidation state just in its compounds with fluorine, since fluorine is more electro-negative than oxygen. It shows +2 oxidation state in OF</a:t>
            </a:r>
            <a:r>
              <a:rPr lang="en-US" baseline="-25000" dirty="0"/>
              <a:t>2</a:t>
            </a:r>
            <a:r>
              <a:rPr lang="en-US" dirty="0"/>
              <a:t> and +1 in O</a:t>
            </a:r>
            <a:r>
              <a:rPr lang="en-US" baseline="-25000" dirty="0"/>
              <a:t>2</a:t>
            </a:r>
            <a:r>
              <a:rPr lang="en-US" dirty="0"/>
              <a:t>F</a:t>
            </a:r>
            <a:r>
              <a:rPr lang="en-US" baseline="-25000" dirty="0"/>
              <a:t>2</a:t>
            </a:r>
            <a:r>
              <a:rPr lang="en-US" dirty="0"/>
              <a:t>.</a:t>
            </a:r>
          </a:p>
          <a:p>
            <a:r>
              <a:rPr lang="en-US" dirty="0"/>
              <a:t>Remaining elements of the group, besides showing +2 oxidation states, also indicate +4 and +6 oxidation states due to the availability of d-</a:t>
            </a:r>
            <a:r>
              <a:rPr lang="en-US" dirty="0" err="1"/>
              <a:t>orbitals</a:t>
            </a:r>
            <a:r>
              <a:rPr lang="en-US" dirty="0"/>
              <a:t> in their particles.</a:t>
            </a:r>
          </a:p>
          <a:p>
            <a:r>
              <a:rPr lang="en-US" dirty="0"/>
              <a:t>Oxygen differs widely from the remaining elements of its group. This is because of its compact size, high </a:t>
            </a:r>
            <a:r>
              <a:rPr lang="en-US" dirty="0" err="1"/>
              <a:t>electronegativity</a:t>
            </a:r>
            <a:r>
              <a:rPr lang="en-US" dirty="0"/>
              <a:t> and the nonattendance of d-</a:t>
            </a:r>
            <a:r>
              <a:rPr lang="en-US" dirty="0" err="1"/>
              <a:t>orbitals</a:t>
            </a:r>
            <a:r>
              <a:rPr lang="en-US" dirty="0"/>
              <a:t> in the valence shell.</a:t>
            </a:r>
          </a:p>
          <a:p>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lumMod val="50000"/>
            </a:schemeClr>
          </a:solidFill>
        </p:spPr>
        <p:txBody>
          <a:bodyPr>
            <a:normAutofit/>
          </a:bodyPr>
          <a:lstStyle/>
          <a:p>
            <a:r>
              <a:rPr lang="en-US" sz="3200" dirty="0" smtClean="0"/>
              <a:t>OCCURRENCE OF 16 TH GROUP ELEMENTS</a:t>
            </a:r>
            <a:endParaRPr lang="en-US" sz="3200" dirty="0"/>
          </a:p>
        </p:txBody>
      </p:sp>
      <p:sp>
        <p:nvSpPr>
          <p:cNvPr id="3" name="Content Placeholder 2"/>
          <p:cNvSpPr>
            <a:spLocks noGrp="1"/>
          </p:cNvSpPr>
          <p:nvPr>
            <p:ph idx="1"/>
          </p:nvPr>
        </p:nvSpPr>
        <p:spPr>
          <a:xfrm>
            <a:off x="0" y="990600"/>
            <a:ext cx="9144000" cy="6477000"/>
          </a:xfrm>
          <a:solidFill>
            <a:schemeClr val="tx2">
              <a:lumMod val="20000"/>
              <a:lumOff val="80000"/>
            </a:schemeClr>
          </a:solidFill>
        </p:spPr>
        <p:txBody>
          <a:bodyPr>
            <a:noAutofit/>
          </a:bodyPr>
          <a:lstStyle/>
          <a:p>
            <a:pPr>
              <a:buNone/>
            </a:pPr>
            <a:r>
              <a:rPr lang="en-US" sz="2000" b="1" dirty="0" smtClean="0"/>
              <a:t>      Oxygen</a:t>
            </a:r>
            <a:r>
              <a:rPr lang="en-US" sz="2000" dirty="0"/>
              <a:t> is the most </a:t>
            </a:r>
            <a:r>
              <a:rPr lang="en-US" sz="2000" b="1" dirty="0"/>
              <a:t>plenteous element</a:t>
            </a:r>
            <a:r>
              <a:rPr lang="en-US" sz="2000" dirty="0"/>
              <a:t> that is accessible in nature. It shapes 20.946% of air by volume and 46.6% of the world's mass generally as silicates and different compounds like carbonates, oxides, and sulfates.</a:t>
            </a:r>
          </a:p>
          <a:p>
            <a:pPr>
              <a:buNone/>
            </a:pPr>
            <a:r>
              <a:rPr lang="en-US" sz="2000" dirty="0" smtClean="0"/>
              <a:t>       The </a:t>
            </a:r>
            <a:r>
              <a:rPr lang="en-US" sz="2000" dirty="0"/>
              <a:t>vast majority of the oxygen in the air is delivered by photosynthesis in plants. It additionally occurs as ozone. </a:t>
            </a:r>
            <a:endParaRPr lang="en-US" sz="2000" dirty="0" smtClean="0"/>
          </a:p>
          <a:p>
            <a:pPr>
              <a:buNone/>
            </a:pPr>
            <a:r>
              <a:rPr lang="en-US" sz="2000" b="1" dirty="0"/>
              <a:t> </a:t>
            </a:r>
            <a:r>
              <a:rPr lang="en-US" sz="2000" b="1" dirty="0" smtClean="0"/>
              <a:t>     Sulfur </a:t>
            </a:r>
            <a:r>
              <a:rPr lang="en-US" sz="2000" b="1" dirty="0"/>
              <a:t>is the sixteenth most inexhaustible element.</a:t>
            </a:r>
            <a:r>
              <a:rPr lang="en-US" sz="2000" dirty="0"/>
              <a:t> Sulfur in its combined state is found in ores</a:t>
            </a:r>
            <a:r>
              <a:rPr lang="en-US" sz="2000" dirty="0" smtClean="0"/>
              <a:t>.</a:t>
            </a:r>
            <a:r>
              <a:rPr lang="en-US" sz="2000" dirty="0"/>
              <a:t/>
            </a:r>
            <a:br>
              <a:rPr lang="en-US" sz="2000" dirty="0"/>
            </a:br>
            <a:r>
              <a:rPr lang="en-US" sz="2000" b="1" dirty="0" err="1"/>
              <a:t>Sulphate</a:t>
            </a:r>
            <a:r>
              <a:rPr lang="en-US" sz="2000" b="1" dirty="0"/>
              <a:t> Ores: </a:t>
            </a:r>
            <a:r>
              <a:rPr lang="en-US" sz="2000" dirty="0"/>
              <a:t/>
            </a:r>
            <a:br>
              <a:rPr lang="en-US" sz="2000" dirty="0"/>
            </a:br>
            <a:r>
              <a:rPr lang="en-US" sz="2000" dirty="0"/>
              <a:t>Includes gypsum, Epsom salt MgSO</a:t>
            </a:r>
            <a:r>
              <a:rPr lang="en-US" sz="2000" baseline="-25000" dirty="0"/>
              <a:t>4</a:t>
            </a:r>
            <a:r>
              <a:rPr lang="en-US" sz="2000" dirty="0"/>
              <a:t> 7H</a:t>
            </a:r>
            <a:r>
              <a:rPr lang="en-US" sz="2000" baseline="-25000" dirty="0"/>
              <a:t>2</a:t>
            </a:r>
            <a:r>
              <a:rPr lang="en-US" sz="2000" dirty="0"/>
              <a:t>O,CaSO</a:t>
            </a:r>
            <a:r>
              <a:rPr lang="en-US" sz="2000" baseline="-25000" dirty="0"/>
              <a:t>4.</a:t>
            </a:r>
            <a:r>
              <a:rPr lang="en-US" sz="2000" dirty="0"/>
              <a:t>2H</a:t>
            </a:r>
            <a:r>
              <a:rPr lang="en-US" sz="2000" baseline="-25000" dirty="0"/>
              <a:t>2</a:t>
            </a:r>
            <a:r>
              <a:rPr lang="en-US" sz="2000" dirty="0"/>
              <a:t>O, and </a:t>
            </a:r>
            <a:r>
              <a:rPr lang="en-US" sz="2000" dirty="0" err="1"/>
              <a:t>barytes</a:t>
            </a:r>
            <a:r>
              <a:rPr lang="en-US" sz="2000" dirty="0"/>
              <a:t>, BaSO</a:t>
            </a:r>
            <a:r>
              <a:rPr lang="en-US" sz="2000" baseline="-25000" dirty="0"/>
              <a:t>4</a:t>
            </a:r>
            <a:r>
              <a:rPr lang="en-US" sz="2000" dirty="0" smtClean="0"/>
              <a:t>.</a:t>
            </a:r>
            <a:r>
              <a:rPr lang="en-US" sz="2000" dirty="0"/>
              <a:t/>
            </a:r>
            <a:br>
              <a:rPr lang="en-US" sz="2000" dirty="0"/>
            </a:br>
            <a:r>
              <a:rPr lang="en-US" sz="2000" b="1" dirty="0" err="1"/>
              <a:t>Sulphide</a:t>
            </a:r>
            <a:r>
              <a:rPr lang="en-US" sz="2000" b="1" dirty="0"/>
              <a:t> Ores: </a:t>
            </a:r>
            <a:r>
              <a:rPr lang="en-US" sz="2000" dirty="0"/>
              <a:t/>
            </a:r>
            <a:br>
              <a:rPr lang="en-US" sz="2000" dirty="0"/>
            </a:br>
            <a:r>
              <a:rPr lang="en-US" sz="2000" dirty="0" err="1"/>
              <a:t>Includesgalena</a:t>
            </a:r>
            <a:r>
              <a:rPr lang="en-US" sz="2000" dirty="0"/>
              <a:t> (</a:t>
            </a:r>
            <a:r>
              <a:rPr lang="en-US" sz="2000" dirty="0" err="1"/>
              <a:t>PbS</a:t>
            </a:r>
            <a:r>
              <a:rPr lang="en-US" sz="2000" dirty="0"/>
              <a:t>),zinc </a:t>
            </a:r>
            <a:r>
              <a:rPr lang="en-US" sz="2000" dirty="0" err="1"/>
              <a:t>blende</a:t>
            </a:r>
            <a:r>
              <a:rPr lang="en-US" sz="2000" dirty="0"/>
              <a:t> (</a:t>
            </a:r>
            <a:r>
              <a:rPr lang="en-US" sz="2000" dirty="0" err="1"/>
              <a:t>ZnS</a:t>
            </a:r>
            <a:r>
              <a:rPr lang="en-US" sz="2000" dirty="0"/>
              <a:t>), and copper pyrites (CuFeS</a:t>
            </a:r>
            <a:r>
              <a:rPr lang="en-US" sz="2000" baseline="-25000" dirty="0"/>
              <a:t>2</a:t>
            </a:r>
            <a:r>
              <a:rPr lang="en-US" sz="2000" dirty="0"/>
              <a:t>). </a:t>
            </a:r>
            <a:br>
              <a:rPr lang="en-US" sz="2000" dirty="0"/>
            </a:br>
            <a:r>
              <a:rPr lang="en-US" sz="2000" b="1" dirty="0" err="1"/>
              <a:t>Sulphur</a:t>
            </a:r>
            <a:r>
              <a:rPr lang="en-US" sz="2000" b="1" dirty="0"/>
              <a:t> </a:t>
            </a:r>
            <a:r>
              <a:rPr lang="en-US" sz="2000" dirty="0"/>
              <a:t>can also be seen in many organic substances like </a:t>
            </a:r>
            <a:r>
              <a:rPr lang="en-US" sz="2000" dirty="0" err="1"/>
              <a:t>mustard,eggs,seeds</a:t>
            </a:r>
            <a:r>
              <a:rPr lang="en-US" sz="2000" dirty="0"/>
              <a:t>, onion, </a:t>
            </a:r>
            <a:r>
              <a:rPr lang="en-US" sz="2000" dirty="0" err="1"/>
              <a:t>wool,garlic</a:t>
            </a:r>
            <a:r>
              <a:rPr lang="en-US" sz="2000" dirty="0"/>
              <a:t>, and hair. </a:t>
            </a:r>
            <a:endParaRPr lang="en-US" sz="2000" dirty="0" smtClean="0"/>
          </a:p>
          <a:p>
            <a:pPr>
              <a:buNone/>
            </a:pPr>
            <a:r>
              <a:rPr lang="en-US" sz="2000" dirty="0"/>
              <a:t/>
            </a:r>
            <a:br>
              <a:rPr lang="en-US" sz="2000" dirty="0"/>
            </a:br>
            <a:r>
              <a:rPr lang="en-US" sz="2000" b="1" dirty="0"/>
              <a:t>Selenium</a:t>
            </a:r>
            <a:r>
              <a:rPr lang="en-US" sz="2000" dirty="0"/>
              <a:t> and </a:t>
            </a:r>
            <a:r>
              <a:rPr lang="en-US" sz="2000" b="1" dirty="0"/>
              <a:t>tellurium</a:t>
            </a:r>
            <a:r>
              <a:rPr lang="en-US" sz="2000" dirty="0"/>
              <a:t> are found in </a:t>
            </a:r>
            <a:r>
              <a:rPr lang="en-US" sz="2000" b="1" dirty="0" err="1"/>
              <a:t>sulphides</a:t>
            </a:r>
            <a:r>
              <a:rPr lang="en-US" sz="2000" b="1" dirty="0"/>
              <a:t> ores</a:t>
            </a:r>
            <a:r>
              <a:rPr lang="en-US" sz="2000" dirty="0"/>
              <a:t> as metal </a:t>
            </a:r>
            <a:r>
              <a:rPr lang="en-US" sz="2000" dirty="0" err="1"/>
              <a:t>selenides</a:t>
            </a:r>
            <a:r>
              <a:rPr lang="en-US" sz="2000" dirty="0"/>
              <a:t> and </a:t>
            </a:r>
            <a:r>
              <a:rPr lang="en-US" sz="2000" dirty="0" err="1"/>
              <a:t>tellurides</a:t>
            </a:r>
            <a:r>
              <a:rPr lang="en-US" sz="2000" dirty="0" smtClean="0"/>
              <a:t>.</a:t>
            </a:r>
          </a:p>
          <a:p>
            <a:pPr>
              <a:buNone/>
            </a:pPr>
            <a:r>
              <a:rPr lang="en-US" sz="2000" dirty="0"/>
              <a:t/>
            </a:r>
            <a:br>
              <a:rPr lang="en-US" sz="2000" dirty="0"/>
            </a:br>
            <a:r>
              <a:rPr lang="en-US" sz="2000" b="1" dirty="0"/>
              <a:t>Polonium</a:t>
            </a:r>
            <a:r>
              <a:rPr lang="en-US" sz="2000" dirty="0"/>
              <a:t> is a </a:t>
            </a:r>
            <a:r>
              <a:rPr lang="en-US" sz="2000" b="1" dirty="0"/>
              <a:t>radioactive element</a:t>
            </a:r>
            <a:r>
              <a:rPr lang="en-US" sz="2000" dirty="0"/>
              <a:t>.</a:t>
            </a:r>
            <a:br>
              <a:rPr lang="en-US" sz="2000" dirty="0"/>
            </a:br>
            <a:r>
              <a:rPr lang="en-US" sz="2000" dirty="0"/>
              <a:t> </a:t>
            </a:r>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CONFIGURATION</a:t>
            </a:r>
            <a:endParaRPr lang="en-US" dirty="0"/>
          </a:p>
        </p:txBody>
      </p:sp>
      <p:pic>
        <p:nvPicPr>
          <p:cNvPr id="3074" name="Picture 2" descr="C:\Users\sns\Desktop\maxresdefault (1).jpg"/>
          <p:cNvPicPr>
            <a:picLocks noGrp="1" noChangeAspect="1" noChangeArrowheads="1"/>
          </p:cNvPicPr>
          <p:nvPr>
            <p:ph idx="1"/>
          </p:nvPr>
        </p:nvPicPr>
        <p:blipFill>
          <a:blip r:embed="rId2"/>
          <a:srcRect/>
          <a:stretch>
            <a:fillRect/>
          </a:stretch>
        </p:blipFill>
        <p:spPr bwMode="auto">
          <a:xfrm>
            <a:off x="0" y="1447800"/>
            <a:ext cx="9144000" cy="5410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SIZE OF THE ATOM</a:t>
            </a:r>
            <a:endParaRPr lang="en-US" dirty="0"/>
          </a:p>
        </p:txBody>
      </p:sp>
      <p:pic>
        <p:nvPicPr>
          <p:cNvPr id="5122" name="Picture 2" descr="C:\Users\sns\Desktop\download (1).jpg"/>
          <p:cNvPicPr>
            <a:picLocks noGrp="1" noChangeAspect="1" noChangeArrowheads="1"/>
          </p:cNvPicPr>
          <p:nvPr>
            <p:ph idx="1"/>
          </p:nvPr>
        </p:nvPicPr>
        <p:blipFill>
          <a:blip r:embed="rId2"/>
          <a:srcRect/>
          <a:stretch>
            <a:fillRect/>
          </a:stretch>
        </p:blipFill>
        <p:spPr bwMode="auto">
          <a:xfrm>
            <a:off x="850292" y="1219200"/>
            <a:ext cx="7616251" cy="5105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16</a:t>
            </a:r>
            <a:endParaRPr lang="en-US" dirty="0"/>
          </a:p>
        </p:txBody>
      </p:sp>
      <p:pic>
        <p:nvPicPr>
          <p:cNvPr id="4098" name="Picture 2" descr="C:\Users\sns\Desktop\2017120-144443766-7728-2-group-16-elements.jpg"/>
          <p:cNvPicPr>
            <a:picLocks noGrp="1" noChangeAspect="1" noChangeArrowheads="1"/>
          </p:cNvPicPr>
          <p:nvPr>
            <p:ph idx="1"/>
          </p:nvPr>
        </p:nvPicPr>
        <p:blipFill>
          <a:blip r:embed="rId2"/>
          <a:srcRect/>
          <a:stretch>
            <a:fillRect/>
          </a:stretch>
        </p:blipFill>
        <p:spPr bwMode="auto">
          <a:xfrm>
            <a:off x="457201" y="2057400"/>
            <a:ext cx="8305800" cy="3581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C:\Users\sns\Desktop\Ionization+Energy+Also,+Group+16+tend+to+have+lower+than+expected+IE+values,+and+are+often+lower+than+the+values+for+Group+15..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a:solidFill>
            <a:schemeClr val="accent5">
              <a:lumMod val="40000"/>
              <a:lumOff val="60000"/>
            </a:schemeClr>
          </a:solidFill>
          <a:ln>
            <a:solidFill>
              <a:schemeClr val="bg2">
                <a:lumMod val="90000"/>
              </a:schemeClr>
            </a:solidFill>
          </a:ln>
        </p:spPr>
        <p:txBody>
          <a:bodyPr wrap="square">
            <a:spAutoFit/>
          </a:bodyPr>
          <a:lstStyle/>
          <a:p>
            <a:r>
              <a:rPr lang="en-US" sz="2800" b="1" dirty="0" smtClean="0">
                <a:solidFill>
                  <a:schemeClr val="accent5">
                    <a:lumMod val="50000"/>
                  </a:schemeClr>
                </a:solidFill>
              </a:rPr>
              <a:t>Electron Gain Enthalpy</a:t>
            </a:r>
            <a:endParaRPr lang="en-US" sz="2800" dirty="0" smtClean="0">
              <a:solidFill>
                <a:schemeClr val="accent5">
                  <a:lumMod val="50000"/>
                </a:schemeClr>
              </a:solidFill>
            </a:endParaRPr>
          </a:p>
          <a:p>
            <a:pPr>
              <a:buNone/>
            </a:pPr>
            <a:r>
              <a:rPr lang="en-US" sz="2800" dirty="0" smtClean="0"/>
              <a:t>     The electron gain enthalpy decreases with increase in size of the central atom moving down the group. Oxygen molecule has a less negative electron gain enthalpy than sulfur. This is on the grounds that, oxygen, because of its compressed nature encounter more repulsion between the electrons effectively present and the approaching electron. Because of these electron-electron repulsions, oxygen particle has lesser inclination than sulfur atom to acknowledge the additional electron.</a:t>
            </a:r>
          </a:p>
          <a:p>
            <a:r>
              <a:rPr lang="en-US" sz="2800" b="1" dirty="0" smtClean="0"/>
              <a:t> </a:t>
            </a:r>
            <a:r>
              <a:rPr lang="en-US" sz="2800" b="1" dirty="0" smtClean="0">
                <a:solidFill>
                  <a:schemeClr val="accent5">
                    <a:lumMod val="50000"/>
                  </a:schemeClr>
                </a:solidFill>
              </a:rPr>
              <a:t>Electro negativity </a:t>
            </a:r>
            <a:endParaRPr lang="en-US" sz="2800" dirty="0" smtClean="0">
              <a:solidFill>
                <a:schemeClr val="accent5">
                  <a:lumMod val="50000"/>
                </a:schemeClr>
              </a:solidFill>
            </a:endParaRPr>
          </a:p>
          <a:p>
            <a:pPr>
              <a:buNone/>
            </a:pPr>
            <a:r>
              <a:rPr lang="en-US" sz="2800" dirty="0" smtClean="0"/>
              <a:t>     There is a </a:t>
            </a:r>
            <a:r>
              <a:rPr lang="en-US" sz="2800" b="1" dirty="0" smtClean="0"/>
              <a:t>progressive decline in electro negativity</a:t>
            </a:r>
            <a:r>
              <a:rPr lang="en-US" sz="2800" dirty="0" smtClean="0"/>
              <a:t> as we move down the group from oxygen to polonium due to increase in nuclear size. After fluorine, oxygen is the second most electronegative molecule.</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0"/>
            <a:ext cx="9144000" cy="4296615"/>
          </a:xfrm>
          <a:prstGeom prst="rect">
            <a:avLst/>
          </a:prstGeom>
          <a:solidFill>
            <a:schemeClr val="bg2">
              <a:lumMod val="90000"/>
            </a:schemeClr>
          </a:solidFill>
          <a:ln w="9525">
            <a:noFill/>
            <a:miter lim="800000"/>
            <a:headEnd/>
            <a:tailEnd/>
          </a:ln>
          <a:effectLst/>
        </p:spPr>
        <p:txBody>
          <a:bodyPr vert="horz" wrap="square" lIns="0" tIns="115851" rIns="0" bIns="11585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Open Sans"/>
                <a:cs typeface="Arial" pitchFamily="34" charset="0"/>
              </a:rPr>
              <a:t>Physical Properties of the Group 16 Elements</a:t>
            </a:r>
            <a:endParaRPr kumimoji="0" lang="en-US" sz="2400" b="0" i="0" u="none" strike="noStrike" cap="none" normalizeH="0" baseline="0" dirty="0" smtClean="0">
              <a:ln>
                <a:noFill/>
              </a:ln>
              <a:solidFill>
                <a:srgbClr val="4C4C4C"/>
              </a:solidFill>
              <a:effectLst/>
              <a:latin typeface="Open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C4C4C"/>
                </a:solidFill>
                <a:effectLst/>
                <a:latin typeface="Open Sans"/>
                <a:cs typeface="Arial" pitchFamily="34" charset="0"/>
              </a:rPr>
              <a:t>‘</a:t>
            </a:r>
            <a:r>
              <a:rPr kumimoji="0" lang="en-US" sz="2400" b="1" i="0" u="none" strike="noStrike" cap="none" normalizeH="0" baseline="0" dirty="0" smtClean="0">
                <a:ln>
                  <a:noFill/>
                </a:ln>
                <a:solidFill>
                  <a:srgbClr val="4C4C4C"/>
                </a:solidFill>
                <a:effectLst/>
                <a:latin typeface="Open Sans"/>
                <a:cs typeface="Arial" pitchFamily="34" charset="0"/>
              </a:rPr>
              <a:t>Oxygen' and "sulfur" are non-metals,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C4C4C"/>
                </a:solidFill>
                <a:effectLst/>
                <a:latin typeface="Open Sans"/>
                <a:cs typeface="Arial" pitchFamily="34" charset="0"/>
              </a:rPr>
              <a:t>"selenium" and "tellurium" are metalloids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C4C4C"/>
                </a:solidFill>
                <a:effectLst/>
                <a:latin typeface="Open Sans"/>
                <a:cs typeface="Arial" pitchFamily="34" charset="0"/>
              </a:rPr>
              <a:t>and "polonium" is a metal under typical conditions.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C4C4C"/>
                </a:solidFill>
                <a:effectLst/>
                <a:latin typeface="Open Sans"/>
                <a:cs typeface="Arial" pitchFamily="34" charset="0"/>
              </a:rPr>
              <a:t>Polonium is a radio-active element</a:t>
            </a:r>
            <a:r>
              <a:rPr kumimoji="0" lang="en-US" sz="2400" b="0" i="0" u="none" strike="noStrike" cap="none" normalizeH="0" baseline="0" dirty="0" smtClean="0">
                <a:ln>
                  <a:noFill/>
                </a:ln>
                <a:solidFill>
                  <a:srgbClr val="4C4C4C"/>
                </a:solidFill>
                <a:effectLst/>
                <a:latin typeface="Open Sans"/>
                <a:cs typeface="Arial" pitchFamily="34" charset="0"/>
              </a:rPr>
              <a:t>.</a:t>
            </a:r>
            <a:br>
              <a:rPr kumimoji="0" lang="en-US" sz="2400" b="0" i="0" u="none" strike="noStrike" cap="none" normalizeH="0" baseline="0" dirty="0" smtClean="0">
                <a:ln>
                  <a:noFill/>
                </a:ln>
                <a:solidFill>
                  <a:srgbClr val="4C4C4C"/>
                </a:solidFill>
                <a:effectLst/>
                <a:latin typeface="Open Sans"/>
                <a:cs typeface="Arial" pitchFamily="34" charset="0"/>
              </a:rPr>
            </a:br>
            <a:r>
              <a:rPr kumimoji="0" lang="en-US" sz="2400" b="1" i="0" u="none" strike="noStrike" cap="none" normalizeH="0" baseline="0" dirty="0" smtClean="0">
                <a:ln>
                  <a:noFill/>
                </a:ln>
                <a:solidFill>
                  <a:srgbClr val="000000"/>
                </a:solidFill>
                <a:effectLst/>
                <a:latin typeface="Open Sans"/>
                <a:cs typeface="Arial" pitchFamily="34" charset="0"/>
              </a:rPr>
              <a:t>Allotropy</a:t>
            </a:r>
            <a:endParaRPr kumimoji="0" lang="en-US" sz="2400" b="0" i="0" u="none" strike="noStrike" cap="none" normalizeH="0" baseline="0" dirty="0" smtClean="0">
              <a:ln>
                <a:noFill/>
              </a:ln>
              <a:solidFill>
                <a:srgbClr val="4C4C4C"/>
              </a:solidFill>
              <a:effectLst/>
              <a:latin typeface="Open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C4C4C"/>
                </a:solidFill>
                <a:effectLst/>
                <a:latin typeface="Open Sans"/>
                <a:cs typeface="Arial" pitchFamily="34" charset="0"/>
              </a:rPr>
              <a:t>Each one of the element of </a:t>
            </a:r>
            <a:r>
              <a:rPr kumimoji="0" lang="en-US" sz="2400" b="1" i="0" u="none" strike="noStrike" cap="none" normalizeH="0" baseline="0" dirty="0" smtClean="0">
                <a:ln>
                  <a:noFill/>
                </a:ln>
                <a:solidFill>
                  <a:srgbClr val="4C4C4C"/>
                </a:solidFill>
                <a:effectLst/>
                <a:latin typeface="Open Sans"/>
                <a:cs typeface="Arial" pitchFamily="34" charset="0"/>
              </a:rPr>
              <a:t>group 16 display allotropy</a:t>
            </a:r>
            <a:r>
              <a:rPr kumimoji="0" lang="en-US" sz="2400" b="0" i="0" u="none" strike="noStrike" cap="none" normalizeH="0" baseline="0" dirty="0" smtClean="0">
                <a:ln>
                  <a:noFill/>
                </a:ln>
                <a:solidFill>
                  <a:srgbClr val="4C4C4C"/>
                </a:solidFill>
                <a:effectLst/>
                <a:latin typeface="Open Sans"/>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C4C4C"/>
                </a:solidFill>
                <a:effectLst/>
                <a:latin typeface="Open Sans"/>
                <a:cs typeface="Arial" pitchFamily="34" charset="0"/>
              </a:rPr>
              <a:t>Oxygen has two allotropes: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4C4C4C"/>
                </a:solidFill>
                <a:effectLst/>
                <a:latin typeface="Open Sans"/>
                <a:cs typeface="Arial" pitchFamily="34" charset="0"/>
              </a:rPr>
              <a:t>Oxygen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4C4C4C"/>
                </a:solidFill>
                <a:effectLst/>
                <a:latin typeface="Open Sans"/>
                <a:cs typeface="Arial" pitchFamily="34" charset="0"/>
              </a:rPr>
              <a:t>Ozone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195" name="Picture 3" descr="https://files.askiitians.com/cdn1/images/2017130-125833918-1576-4-group-16-elements.png"/>
          <p:cNvPicPr>
            <a:picLocks noChangeAspect="1" noChangeArrowheads="1"/>
          </p:cNvPicPr>
          <p:nvPr/>
        </p:nvPicPr>
        <p:blipFill>
          <a:blip r:embed="rId3"/>
          <a:srcRect/>
          <a:stretch>
            <a:fillRect/>
          </a:stretch>
        </p:blipFill>
        <p:spPr bwMode="auto">
          <a:xfrm>
            <a:off x="1828800" y="3048000"/>
            <a:ext cx="5181600" cy="1065060"/>
          </a:xfrm>
          <a:prstGeom prst="rect">
            <a:avLst/>
          </a:prstGeom>
          <a:noFill/>
        </p:spPr>
      </p:pic>
      <p:sp>
        <p:nvSpPr>
          <p:cNvPr id="8196" name="Rectangle 4"/>
          <p:cNvSpPr>
            <a:spLocks noChangeArrowheads="1"/>
          </p:cNvSpPr>
          <p:nvPr/>
        </p:nvSpPr>
        <p:spPr bwMode="auto">
          <a:xfrm>
            <a:off x="228600" y="4419600"/>
            <a:ext cx="8534400" cy="861774"/>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cs typeface="Arial" pitchFamily="34" charset="0"/>
              </a:rPr>
              <a:t/>
            </a:r>
            <a:br>
              <a:rPr kumimoji="0" lang="en-US" sz="2800" b="1" i="0" u="none" strike="noStrike" cap="none" normalizeH="0" baseline="0" dirty="0" smtClean="0">
                <a:ln>
                  <a:noFill/>
                </a:ln>
                <a:solidFill>
                  <a:schemeClr val="tx1"/>
                </a:solidFill>
                <a:effectLst/>
                <a:latin typeface="Arial" pitchFamily="34" charset="0"/>
                <a:cs typeface="Arial" pitchFamily="34" charset="0"/>
              </a:rPr>
            </a:b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8197" name="Picture 5"/>
          <p:cNvPicPr>
            <a:picLocks noChangeAspect="1" noChangeArrowheads="1"/>
          </p:cNvPicPr>
          <p:nvPr/>
        </p:nvPicPr>
        <p:blipFill>
          <a:blip r:embed="rId4"/>
          <a:srcRect/>
          <a:stretch>
            <a:fillRect/>
          </a:stretch>
        </p:blipFill>
        <p:spPr bwMode="auto">
          <a:xfrm>
            <a:off x="304800" y="4572000"/>
            <a:ext cx="8171632" cy="1752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81000" y="685800"/>
            <a:ext cx="8534400" cy="5562600"/>
          </a:xfrm>
          <a:prstGeom prst="rect">
            <a:avLst/>
          </a:prstGeom>
          <a:solidFill>
            <a:schemeClr val="bg1">
              <a:lumMod val="75000"/>
            </a:schemeClr>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effectLst/>
                <a:latin typeface="Open Sans"/>
                <a:cs typeface="Arial" pitchFamily="34" charset="0"/>
              </a:rPr>
              <a:t>The Melting and Boiling Points</a:t>
            </a:r>
            <a:endParaRPr kumimoji="0" lang="en-US" sz="3200" b="0" i="0" u="none" strike="noStrike" cap="none" normalizeH="0" baseline="0" dirty="0" smtClean="0">
              <a:ln>
                <a:noFill/>
              </a:ln>
              <a:effectLst/>
              <a:latin typeface="Open Sans"/>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effectLst/>
                <a:latin typeface="Open Sans"/>
                <a:cs typeface="Arial" pitchFamily="34" charset="0"/>
              </a:rPr>
              <a:t>As the atomic size increases from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effectLst/>
                <a:latin typeface="Open Sans"/>
                <a:cs typeface="Arial" pitchFamily="34" charset="0"/>
              </a:rPr>
              <a:t>oxygen to tellurium, the melting and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effectLst/>
                <a:latin typeface="Open Sans"/>
                <a:cs typeface="Arial" pitchFamily="34" charset="0"/>
              </a:rPr>
              <a:t>boiling points also increase. The huge distinction between the melting and boiling points of oxygen and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effectLst/>
                <a:latin typeface="Open Sans"/>
                <a:cs typeface="Arial" pitchFamily="34" charset="0"/>
              </a:rPr>
              <a:t>Sulfur might be clarified on the premise that  oxygen exists as a diatomic atom while sulfur exits as polyatomic molecule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effectLst/>
                <a:latin typeface="Open Sans"/>
                <a:cs typeface="Arial" pitchFamily="34" charset="0"/>
              </a:rPr>
              <a:t/>
            </a:r>
            <a:br>
              <a:rPr kumimoji="0" lang="en-US" sz="3200" b="0" i="0" u="none" strike="noStrike" cap="none" normalizeH="0" baseline="0" dirty="0" smtClean="0">
                <a:ln>
                  <a:noFill/>
                </a:ln>
                <a:effectLst/>
                <a:latin typeface="Open Sans"/>
                <a:cs typeface="Arial" pitchFamily="34" charset="0"/>
              </a:rPr>
            </a:br>
            <a:r>
              <a:rPr kumimoji="0" lang="en-US" sz="3200" b="0" i="0" u="none" strike="noStrike" cap="none" normalizeH="0" baseline="0" dirty="0" smtClean="0">
                <a:ln>
                  <a:noFill/>
                </a:ln>
                <a:effectLst/>
                <a:latin typeface="Open Sans"/>
                <a:cs typeface="Arial" pitchFamily="34" charset="0"/>
              </a:rPr>
              <a:t> </a:t>
            </a:r>
            <a:endParaRPr kumimoji="0" lang="en-US" sz="3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234</Words>
  <Application>Microsoft Office PowerPoint</Application>
  <PresentationFormat>On-screen Show (4:3)</PresentationFormat>
  <Paragraphs>41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P-BLOCK ELEMENTS</vt:lpstr>
      <vt:lpstr>OCCURRENCE OF 16 TH GROUP ELEMENTS</vt:lpstr>
      <vt:lpstr>ELECTRONIC CONFIGURATION</vt:lpstr>
      <vt:lpstr>SIZE OF THE ATOM</vt:lpstr>
      <vt:lpstr>GROUP 16</vt:lpstr>
      <vt:lpstr>Slide 6</vt:lpstr>
      <vt:lpstr>Slide 7</vt:lpstr>
      <vt:lpstr>Slide 8</vt:lpstr>
      <vt:lpstr>Slide 9</vt:lpstr>
      <vt:lpstr>16TH GROUP ELEMENTS</vt:lpstr>
      <vt:lpstr>CHEMICAL PROPERTIES OF 16 TH GROUP</vt:lpstr>
      <vt:lpstr>Slide 12</vt:lpstr>
      <vt:lpstr>OXIDATION STATE OF OXYGEN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P-BLOCK ELEMENTS</dc:title>
  <dc:creator>sns</dc:creator>
  <cp:lastModifiedBy>sns</cp:lastModifiedBy>
  <cp:revision>7</cp:revision>
  <dcterms:created xsi:type="dcterms:W3CDTF">2019-08-19T09:01:07Z</dcterms:created>
  <dcterms:modified xsi:type="dcterms:W3CDTF">2019-08-19T10:01:26Z</dcterms:modified>
</cp:coreProperties>
</file>